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419" r:id="rId3"/>
    <p:sldId id="626" r:id="rId4"/>
    <p:sldId id="627" r:id="rId5"/>
    <p:sldId id="628" r:id="rId6"/>
    <p:sldId id="704" r:id="rId7"/>
    <p:sldId id="629" r:id="rId8"/>
    <p:sldId id="689" r:id="rId9"/>
    <p:sldId id="690" r:id="rId10"/>
    <p:sldId id="705" r:id="rId11"/>
    <p:sldId id="691" r:id="rId12"/>
    <p:sldId id="630" r:id="rId13"/>
    <p:sldId id="706" r:id="rId14"/>
    <p:sldId id="631" r:id="rId15"/>
    <p:sldId id="693" r:id="rId16"/>
    <p:sldId id="694" r:id="rId17"/>
    <p:sldId id="695" r:id="rId18"/>
    <p:sldId id="707" r:id="rId19"/>
    <p:sldId id="692" r:id="rId20"/>
    <p:sldId id="633" r:id="rId21"/>
    <p:sldId id="632" r:id="rId22"/>
    <p:sldId id="702" r:id="rId23"/>
    <p:sldId id="634" r:id="rId24"/>
    <p:sldId id="708" r:id="rId25"/>
    <p:sldId id="696" r:id="rId26"/>
    <p:sldId id="635" r:id="rId27"/>
    <p:sldId id="636" r:id="rId28"/>
    <p:sldId id="709" r:id="rId29"/>
    <p:sldId id="703" r:id="rId30"/>
    <p:sldId id="710" r:id="rId31"/>
    <p:sldId id="637" r:id="rId32"/>
    <p:sldId id="638" r:id="rId33"/>
    <p:sldId id="639" r:id="rId34"/>
    <p:sldId id="640" r:id="rId35"/>
    <p:sldId id="711" r:id="rId36"/>
    <p:sldId id="649" r:id="rId37"/>
    <p:sldId id="642" r:id="rId38"/>
    <p:sldId id="643" r:id="rId39"/>
    <p:sldId id="712" r:id="rId40"/>
    <p:sldId id="644" r:id="rId41"/>
    <p:sldId id="713" r:id="rId42"/>
    <p:sldId id="645" r:id="rId43"/>
    <p:sldId id="646" r:id="rId44"/>
    <p:sldId id="714" r:id="rId45"/>
    <p:sldId id="647" r:id="rId46"/>
    <p:sldId id="697" r:id="rId47"/>
    <p:sldId id="648" r:id="rId48"/>
    <p:sldId id="698" r:id="rId49"/>
    <p:sldId id="699" r:id="rId50"/>
    <p:sldId id="700" r:id="rId51"/>
    <p:sldId id="701" r:id="rId52"/>
    <p:sldId id="688" r:id="rId53"/>
    <p:sldId id="510" r:id="rId54"/>
    <p:sldId id="623" r:id="rId55"/>
    <p:sldId id="342" r:id="rId56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91" autoAdjust="0"/>
    <p:restoredTop sz="68750" autoAdjust="0"/>
  </p:normalViewPr>
  <p:slideViewPr>
    <p:cSldViewPr snapToGrid="0" snapToObjects="1">
      <p:cViewPr varScale="1">
        <p:scale>
          <a:sx n="61" d="100"/>
          <a:sy n="61" d="100"/>
        </p:scale>
        <p:origin x="53" y="21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5/13/2022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xios/axios#cancellatio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aveceddia.com/useeffect-hook-example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npmjs.com/package/eslint-plugin-react-hooks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reactjs-tutorial" TargetMode="External"/><Relationship Id="rId2" Type="http://schemas.openxmlformats.org/officeDocument/2006/relationships/hyperlink" Target="https://reactjs.org/docs/getting-started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demy.com/course/react-the-complete-guide-incl-redux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xmlns="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 smtClean="0">
                <a:solidFill>
                  <a:schemeClr val="accent1">
                    <a:lumMod val="75000"/>
                  </a:schemeClr>
                </a:solidFill>
              </a:rPr>
              <a:t>React JS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2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Effect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17939306" cy="675646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Types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No </a:t>
            </a:r>
            <a:r>
              <a:rPr lang="en-US" dirty="0" smtClean="0"/>
              <a:t>need Clean up</a:t>
            </a:r>
          </a:p>
          <a:p>
            <a:pPr marL="1333500" lvl="3" indent="0" hangingPunct="1">
              <a:buNone/>
            </a:pPr>
            <a:r>
              <a:rPr lang="en-US" sz="3000" dirty="0"/>
              <a:t>Run some code after React has updated the DOM</a:t>
            </a:r>
            <a:endParaRPr lang="en-US" sz="3000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C</a:t>
            </a:r>
            <a:r>
              <a:rPr lang="en-US" dirty="0" smtClean="0"/>
              <a:t>lean </a:t>
            </a:r>
            <a:r>
              <a:rPr lang="en-US" dirty="0"/>
              <a:t>up</a:t>
            </a:r>
          </a:p>
          <a:p>
            <a:pPr marL="1333500" lvl="3" indent="0" hangingPunct="1">
              <a:buNone/>
            </a:pPr>
            <a:r>
              <a:rPr lang="en-US" sz="3000" dirty="0" smtClean="0"/>
              <a:t>Remove </a:t>
            </a:r>
            <a:r>
              <a:rPr lang="en-US" sz="3000" dirty="0"/>
              <a:t>event </a:t>
            </a:r>
            <a:r>
              <a:rPr lang="en-US" sz="3000" dirty="0" smtClean="0"/>
              <a:t>(prevent </a:t>
            </a:r>
            <a:r>
              <a:rPr lang="en-US" sz="3000" dirty="0"/>
              <a:t>memory leak)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590238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No need Clean up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13481317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update document title after rendering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20" y="3664110"/>
            <a:ext cx="9025432" cy="75641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53838" y="11254731"/>
            <a:ext cx="2042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Effect hook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140" y="3666423"/>
            <a:ext cx="8286127" cy="7561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89400" y="11228282"/>
            <a:ext cx="3070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Class component</a:t>
            </a:r>
            <a:endParaRPr lang="en-US" b="0" dirty="0"/>
          </a:p>
        </p:txBody>
      </p:sp>
      <p:sp>
        <p:nvSpPr>
          <p:cNvPr id="8" name="Rectangle 7"/>
          <p:cNvSpPr/>
          <p:nvPr/>
        </p:nvSpPr>
        <p:spPr>
          <a:xfrm>
            <a:off x="4134533" y="11813057"/>
            <a:ext cx="5920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Repeat 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in 2 lifecycle methods</a:t>
            </a:r>
          </a:p>
        </p:txBody>
      </p:sp>
    </p:spTree>
    <p:extLst>
      <p:ext uri="{BB962C8B-B14F-4D97-AF65-F5344CB8AC3E}">
        <p14:creationId xmlns:p14="http://schemas.microsoft.com/office/powerpoint/2010/main" val="143118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4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Clean up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20747090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Cancel Request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582" y="1602803"/>
            <a:ext cx="8264718" cy="10982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49" y="4058073"/>
            <a:ext cx="7044367" cy="52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Clean up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20747090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Cancel Request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0100" y="8764428"/>
            <a:ext cx="13620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/>
              <a:t>If the component is hidden too quickly, it will cause memory leak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99" y="3765875"/>
            <a:ext cx="14374725" cy="4787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27797" y="9418766"/>
            <a:ext cx="7385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+mj-lt"/>
                <a:ea typeface="MS Mincho" panose="02020609040205080304" pitchFamily="49" charset="-128"/>
                <a:sym typeface="Wingdings" panose="05000000000000000000" pitchFamily="2" charset="2"/>
              </a:rPr>
              <a:t> </a:t>
            </a:r>
            <a:r>
              <a:rPr lang="en-US" b="0" i="1" dirty="0" smtClean="0">
                <a:latin typeface="+mj-lt"/>
                <a:ea typeface="MS Mincho" panose="02020609040205080304" pitchFamily="49" charset="-128"/>
              </a:rPr>
              <a:t>fix</a:t>
            </a:r>
            <a:r>
              <a:rPr lang="en-US" b="0" i="1" dirty="0">
                <a:latin typeface="+mj-lt"/>
                <a:ea typeface="MS Mincho" panose="02020609040205080304" pitchFamily="49" charset="-128"/>
              </a:rPr>
              <a:t>: cancel request </a:t>
            </a:r>
            <a:r>
              <a:rPr lang="en-US" b="0" i="1" dirty="0" smtClean="0">
                <a:latin typeface="+mj-lt"/>
                <a:ea typeface="MS Mincho" panose="02020609040205080304" pitchFamily="49" charset="-128"/>
              </a:rPr>
              <a:t>when </a:t>
            </a:r>
            <a:r>
              <a:rPr lang="en-US" b="0" i="1" dirty="0">
                <a:latin typeface="+mj-lt"/>
                <a:ea typeface="MS Mincho" panose="02020609040205080304" pitchFamily="49" charset="-128"/>
              </a:rPr>
              <a:t>unmounting</a:t>
            </a:r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7197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Clean up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200150" y="1789258"/>
            <a:ext cx="20747090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Cancel Request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622000"/>
            <a:ext cx="7284816" cy="9361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662" y="2621999"/>
            <a:ext cx="5560555" cy="38169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3794" y="12049921"/>
            <a:ext cx="7951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hlinkClick r:id="rId4"/>
              </a:rPr>
              <a:t>https://</a:t>
            </a:r>
            <a:r>
              <a:rPr lang="en-US" b="0" i="1" dirty="0" smtClean="0">
                <a:hlinkClick r:id="rId4"/>
              </a:rPr>
              <a:t>github.com/axios/axios#cancellation</a:t>
            </a:r>
            <a:endParaRPr lang="en-US" b="0" i="1" dirty="0" smtClean="0"/>
          </a:p>
        </p:txBody>
      </p:sp>
    </p:spTree>
    <p:extLst>
      <p:ext uri="{BB962C8B-B14F-4D97-AF65-F5344CB8AC3E}">
        <p14:creationId xmlns:p14="http://schemas.microsoft.com/office/powerpoint/2010/main" val="322493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Clean up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200150" y="1789258"/>
            <a:ext cx="20747090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Cancel Request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35" y="2571751"/>
            <a:ext cx="7330165" cy="93822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917" y="11987219"/>
            <a:ext cx="5334000" cy="58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indent="457200" algn="l">
              <a:lnSpc>
                <a:spcPct val="107000"/>
              </a:lnSpc>
              <a:spcAft>
                <a:spcPts val="800"/>
              </a:spcAft>
            </a:pP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useEffect</a:t>
            </a: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()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3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Clean up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20747090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2: </a:t>
            </a:r>
            <a:r>
              <a:rPr lang="en-US" dirty="0"/>
              <a:t>subscribe </a:t>
            </a:r>
            <a:r>
              <a:rPr lang="en-US" dirty="0" smtClean="0"/>
              <a:t>online status</a:t>
            </a:r>
          </a:p>
        </p:txBody>
      </p:sp>
      <p:sp>
        <p:nvSpPr>
          <p:cNvPr id="5" name="Rectangle 4"/>
          <p:cNvSpPr/>
          <p:nvPr/>
        </p:nvSpPr>
        <p:spPr>
          <a:xfrm>
            <a:off x="5557646" y="10552670"/>
            <a:ext cx="2042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Effect hook</a:t>
            </a:r>
            <a:endParaRPr lang="en-US" b="0" dirty="0"/>
          </a:p>
        </p:txBody>
      </p:sp>
      <p:sp>
        <p:nvSpPr>
          <p:cNvPr id="7" name="Rectangle 6"/>
          <p:cNvSpPr/>
          <p:nvPr/>
        </p:nvSpPr>
        <p:spPr>
          <a:xfrm>
            <a:off x="16972822" y="11449887"/>
            <a:ext cx="3070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Class component</a:t>
            </a:r>
            <a:endParaRPr lang="en-US" b="0" dirty="0"/>
          </a:p>
        </p:txBody>
      </p:sp>
      <p:sp>
        <p:nvSpPr>
          <p:cNvPr id="8" name="Rectangle 7"/>
          <p:cNvSpPr/>
          <p:nvPr/>
        </p:nvSpPr>
        <p:spPr>
          <a:xfrm>
            <a:off x="12355949" y="12014134"/>
            <a:ext cx="11248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subscription and </a:t>
            </a:r>
            <a:r>
              <a:rPr lang="en-US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unsubscription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come in two different methods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07" y="3608977"/>
            <a:ext cx="9673427" cy="6943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100" y="2328967"/>
            <a:ext cx="7003765" cy="91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2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6196493" cy="42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Hook</a:t>
            </a:r>
          </a:p>
          <a:p>
            <a:pPr lvl="0"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Clean up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20747090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Perform a cleanup effect every time re-render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918740" y="7937007"/>
            <a:ext cx="2042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Effect hook</a:t>
            </a:r>
            <a:endParaRPr lang="en-US" b="0" dirty="0"/>
          </a:p>
        </p:txBody>
      </p:sp>
      <p:sp>
        <p:nvSpPr>
          <p:cNvPr id="7" name="Rectangle 6"/>
          <p:cNvSpPr/>
          <p:nvPr/>
        </p:nvSpPr>
        <p:spPr>
          <a:xfrm>
            <a:off x="16789940" y="8229394"/>
            <a:ext cx="3070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Class component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5" y="4242289"/>
            <a:ext cx="11195396" cy="3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862" y="3349869"/>
            <a:ext cx="12052334" cy="462140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145758"/>
              </p:ext>
            </p:extLst>
          </p:nvPr>
        </p:nvGraphicFramePr>
        <p:xfrm>
          <a:off x="9165910" y="8456692"/>
          <a:ext cx="3692840" cy="404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Bitmap Image" r:id="rId5" imgW="2444876" imgH="2679838" progId="Paint.Picture">
                  <p:embed/>
                </p:oleObj>
              </mc:Choice>
              <mc:Fallback>
                <p:oleObj name="Bitmap Image" r:id="rId5" imgW="2444876" imgH="2679838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5910" y="8456692"/>
                        <a:ext cx="3692840" cy="4048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3836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Effect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20747090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re-render with condition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8267" y="7331632"/>
            <a:ext cx="2042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Effect </a:t>
            </a:r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hook</a:t>
            </a:r>
            <a:endParaRPr lang="en-US" b="0" dirty="0"/>
          </a:p>
        </p:txBody>
      </p:sp>
      <p:sp>
        <p:nvSpPr>
          <p:cNvPr id="7" name="Rectangle 6"/>
          <p:cNvSpPr/>
          <p:nvPr/>
        </p:nvSpPr>
        <p:spPr>
          <a:xfrm>
            <a:off x="16445209" y="7321047"/>
            <a:ext cx="3070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Class component</a:t>
            </a:r>
            <a:endParaRPr lang="en-US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5675074"/>
            <a:ext cx="10006696" cy="1475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840" y="4997262"/>
            <a:ext cx="10105530" cy="21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92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Effect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742206" y="2113312"/>
            <a:ext cx="22089343" cy="2640660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If passed to an empty array React only runs 1 effect and cleans it only once (at </a:t>
            </a:r>
            <a:r>
              <a:rPr lang="en-US" dirty="0" smtClean="0"/>
              <a:t>mounting </a:t>
            </a:r>
            <a:r>
              <a:rPr lang="en-US" dirty="0"/>
              <a:t>and unmounting) which means the effect is not dependent on any value (often used to avoid re-rendering too much</a:t>
            </a:r>
            <a:r>
              <a:rPr lang="en-US" dirty="0" smtClean="0"/>
              <a:t>)</a:t>
            </a:r>
            <a:endParaRPr lang="en-US" dirty="0"/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1" y="4318749"/>
            <a:ext cx="8979546" cy="80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22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Effect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20747090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Multiple Effect Hook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921" y="3707520"/>
            <a:ext cx="11710098" cy="72183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52849" y="11119252"/>
            <a:ext cx="15943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/>
              <a:t>Split code based on </a:t>
            </a:r>
            <a:r>
              <a:rPr lang="en-US" b="0" i="1" dirty="0" smtClean="0"/>
              <a:t>Meaning (not </a:t>
            </a:r>
            <a:r>
              <a:rPr lang="en-US" b="0" i="1" dirty="0"/>
              <a:t>by lifecycle method)</a:t>
            </a:r>
          </a:p>
        </p:txBody>
      </p:sp>
    </p:spTree>
    <p:extLst>
      <p:ext uri="{BB962C8B-B14F-4D97-AF65-F5344CB8AC3E}">
        <p14:creationId xmlns:p14="http://schemas.microsoft.com/office/powerpoint/2010/main" val="2873628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2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Effect Hook 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603" y="3041260"/>
            <a:ext cx="11733724" cy="81535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568936" y="11264325"/>
            <a:ext cx="9201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hlinkClick r:id="rId3"/>
              </a:rPr>
              <a:t>https://daveceddia.com/useeffect-hook-examples</a:t>
            </a:r>
            <a:r>
              <a:rPr lang="en-US" b="0" i="1" dirty="0" smtClean="0">
                <a:hlinkClick r:id="rId3"/>
              </a:rPr>
              <a:t>/</a:t>
            </a:r>
            <a:endParaRPr lang="en-US" b="0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1" y="5283194"/>
            <a:ext cx="7200900" cy="6546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00499" y="6051262"/>
            <a:ext cx="1962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 smtClean="0"/>
              <a:t>Syntax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79478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20747090" cy="166548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Allows </a:t>
            </a:r>
            <a:r>
              <a:rPr lang="en-US" dirty="0"/>
              <a:t>to work with the context of functional </a:t>
            </a:r>
            <a:r>
              <a:rPr lang="en-US" dirty="0" smtClean="0"/>
              <a:t>components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 1: Context (previous lesson)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4" y="4491118"/>
            <a:ext cx="23811256" cy="59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26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792608"/>
            <a:ext cx="23733531" cy="62618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69158" y="11957703"/>
            <a:ext cx="6893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View source code in Lesson_8_Resource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2455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15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Context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8"/>
            <a:ext cx="20747090" cy="16654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2: Multiple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4" y="4695824"/>
            <a:ext cx="861344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232492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34943" y="2252053"/>
            <a:ext cx="17939306" cy="1040126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Added in React version </a:t>
            </a:r>
            <a:r>
              <a:rPr lang="en-US" dirty="0" smtClean="0"/>
              <a:t>16.8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Allow Functional Component </a:t>
            </a:r>
            <a:r>
              <a:rPr lang="en-US" dirty="0" smtClean="0"/>
              <a:t>to use lifecycle as Class Component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Reuse code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Built-in Hook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000" dirty="0" smtClean="0"/>
              <a:t>State </a:t>
            </a:r>
            <a:r>
              <a:rPr lang="en-US" sz="3000" dirty="0"/>
              <a:t>hook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000" dirty="0" smtClean="0"/>
              <a:t>Effect </a:t>
            </a:r>
            <a:r>
              <a:rPr lang="en-US" sz="3000" dirty="0"/>
              <a:t>hook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000" dirty="0" smtClean="0"/>
              <a:t>Context hook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000" dirty="0" smtClean="0"/>
              <a:t>…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000" dirty="0" smtClean="0"/>
              <a:t>Custom Hook</a:t>
            </a:r>
            <a:endParaRPr lang="en-US" sz="3000" dirty="0"/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627796" y="7455525"/>
            <a:ext cx="5305247" cy="415337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2800" dirty="0" smtClean="0"/>
              <a:t>React memo (HOC)</a:t>
            </a:r>
            <a:endParaRPr lang="en-US" sz="28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2800" dirty="0" smtClean="0"/>
              <a:t>Memo </a:t>
            </a:r>
            <a:r>
              <a:rPr lang="en-US" sz="2800" dirty="0"/>
              <a:t>hook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2800" dirty="0" smtClean="0"/>
              <a:t>Callback </a:t>
            </a:r>
            <a:r>
              <a:rPr lang="en-US" sz="2800" dirty="0"/>
              <a:t>hook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2800" dirty="0" smtClean="0"/>
              <a:t>Reducer hook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hangingPunct="1">
              <a:buFont typeface="Wingdings" panose="05000000000000000000" pitchFamily="2" charset="2"/>
              <a:buChar char="Ø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28697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Exercise 3: Context Hook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127" y="5705313"/>
            <a:ext cx="10359557" cy="37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29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Custom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42206" y="2436958"/>
            <a:ext cx="22353469" cy="982094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err="1" smtClean="0"/>
              <a:t>Javascript</a:t>
            </a:r>
            <a:r>
              <a:rPr lang="en-US" dirty="0" smtClean="0"/>
              <a:t> function 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Allows </a:t>
            </a:r>
            <a:r>
              <a:rPr lang="en-US" dirty="0"/>
              <a:t>splitting common logic in components into reusable functions </a:t>
            </a:r>
            <a:r>
              <a:rPr lang="en-US" dirty="0" smtClean="0"/>
              <a:t>(like the </a:t>
            </a:r>
            <a:r>
              <a:rPr lang="en-US" dirty="0" err="1"/>
              <a:t>ScannerUtils</a:t>
            </a:r>
            <a:r>
              <a:rPr lang="en-US" dirty="0"/>
              <a:t> file, </a:t>
            </a:r>
            <a:r>
              <a:rPr lang="en-US" dirty="0" err="1"/>
              <a:t>HibernateUtils</a:t>
            </a:r>
            <a:r>
              <a:rPr lang="en-US" dirty="0"/>
              <a:t> file in Java</a:t>
            </a:r>
            <a:r>
              <a:rPr lang="en-US" dirty="0" smtClean="0"/>
              <a:t>) </a:t>
            </a:r>
          </a:p>
          <a:p>
            <a:pPr lvl="1" hangingPunct="1"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Separate complex logic and UI in component</a:t>
            </a:r>
          </a:p>
          <a:p>
            <a:pPr lvl="1" hangingPunct="1"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Share logic between components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Multiple custom hook </a:t>
            </a:r>
            <a:r>
              <a:rPr lang="en-US" dirty="0" err="1" smtClean="0"/>
              <a:t>writed</a:t>
            </a:r>
            <a:r>
              <a:rPr lang="en-US" dirty="0" smtClean="0"/>
              <a:t> </a:t>
            </a:r>
            <a:r>
              <a:rPr lang="en-US" dirty="0"/>
              <a:t>by React </a:t>
            </a:r>
            <a:r>
              <a:rPr lang="en-US" dirty="0" smtClean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776429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Custom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42206" y="2436959"/>
            <a:ext cx="5128151" cy="161605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73" y="3331433"/>
            <a:ext cx="9853833" cy="8603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762" y="3331433"/>
            <a:ext cx="11514011" cy="8603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9158" y="12033903"/>
            <a:ext cx="6893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View source code in Lesson_8_Resource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82223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Custom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57" y="3351117"/>
            <a:ext cx="5922205" cy="6919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361" y="5024465"/>
            <a:ext cx="4828148" cy="35726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84084" y="10622214"/>
            <a:ext cx="91096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 smtClean="0"/>
              <a:t>100 clock </a:t>
            </a:r>
            <a:r>
              <a:rPr lang="en-US" b="0" i="1" dirty="0" smtClean="0">
                <a:sym typeface="Wingdings" panose="05000000000000000000" pitchFamily="2" charset="2"/>
              </a:rPr>
              <a:t> write 100 times  repeat logic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494781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Custom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1843835"/>
            <a:ext cx="8909318" cy="161605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Using Custom Hook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3" y="2806703"/>
            <a:ext cx="5620689" cy="85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953" y="2806703"/>
            <a:ext cx="5243630" cy="853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86" y="2806702"/>
            <a:ext cx="4849839" cy="87233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94106" y="11530735"/>
            <a:ext cx="2521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Custom Hook</a:t>
            </a:r>
            <a:endParaRPr lang="en-US" b="0" dirty="0"/>
          </a:p>
        </p:txBody>
      </p:sp>
      <p:sp>
        <p:nvSpPr>
          <p:cNvPr id="11" name="Rectangle 10"/>
          <p:cNvSpPr/>
          <p:nvPr/>
        </p:nvSpPr>
        <p:spPr>
          <a:xfrm>
            <a:off x="2040398" y="12115510"/>
            <a:ext cx="3924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Contain common logic</a:t>
            </a:r>
            <a:endParaRPr lang="en-US" b="0" dirty="0"/>
          </a:p>
        </p:txBody>
      </p:sp>
      <p:sp>
        <p:nvSpPr>
          <p:cNvPr id="12" name="Rectangle 11"/>
          <p:cNvSpPr/>
          <p:nvPr/>
        </p:nvSpPr>
        <p:spPr>
          <a:xfrm>
            <a:off x="17752028" y="11530045"/>
            <a:ext cx="147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Clock 2</a:t>
            </a:r>
            <a:endParaRPr lang="en-US" b="0" dirty="0"/>
          </a:p>
        </p:txBody>
      </p:sp>
      <p:sp>
        <p:nvSpPr>
          <p:cNvPr id="13" name="Rectangle 12"/>
          <p:cNvSpPr/>
          <p:nvPr/>
        </p:nvSpPr>
        <p:spPr>
          <a:xfrm>
            <a:off x="10670107" y="11437978"/>
            <a:ext cx="147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Clock 1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94933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Exercise 4: Custom Hook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765" y="3876408"/>
            <a:ext cx="11309470" cy="6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39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66750" y="281256"/>
            <a:ext cx="10229850" cy="118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Hook Coding Convention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371600" y="2268664"/>
            <a:ext cx="22485663" cy="434168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 smtClean="0"/>
              <a:t>Using keyword </a:t>
            </a:r>
            <a:r>
              <a:rPr lang="en-US" sz="3000" b="1" dirty="0" smtClean="0"/>
              <a:t>use</a:t>
            </a:r>
            <a:r>
              <a:rPr lang="en-US" sz="3000" dirty="0" smtClean="0"/>
              <a:t> for naming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 smtClean="0"/>
              <a:t>Only </a:t>
            </a:r>
            <a:r>
              <a:rPr lang="en-US" sz="3000" dirty="0"/>
              <a:t>Call Hooks at the Top Level (Don’t call Hooks inside loops, conditions, or nested functions</a:t>
            </a:r>
            <a:r>
              <a:rPr lang="en-US" sz="3000" dirty="0" smtClean="0"/>
              <a:t>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/>
              <a:t>Only Call Hooks from React </a:t>
            </a:r>
            <a:r>
              <a:rPr lang="en-US" sz="3000" dirty="0" smtClean="0"/>
              <a:t>Functions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 smtClean="0"/>
              <a:t>Hook with condition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6301575" y="10432763"/>
            <a:ext cx="10637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hlinkClick r:id="rId2"/>
              </a:rPr>
              <a:t>https://</a:t>
            </a:r>
            <a:r>
              <a:rPr lang="en-US" b="0" i="1" dirty="0" smtClean="0">
                <a:hlinkClick r:id="rId2"/>
              </a:rPr>
              <a:t>www.npmjs.com/package/eslint-plugin-react-hooks</a:t>
            </a:r>
            <a:endParaRPr lang="en-US" b="0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5045522" y="11081581"/>
            <a:ext cx="12604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Using </a:t>
            </a:r>
            <a:r>
              <a:rPr lang="en-US" b="0" i="1" dirty="0" err="1" smtClean="0">
                <a:latin typeface="Times New Roman" panose="02020603050405020304" pitchFamily="18" charset="0"/>
              </a:rPr>
              <a:t>eslint</a:t>
            </a:r>
            <a:r>
              <a:rPr lang="en-US" b="0" i="1" dirty="0" smtClean="0">
                <a:latin typeface="Times New Roman" panose="02020603050405020304" pitchFamily="18" charset="0"/>
              </a:rPr>
              <a:t> plugin react hook to check coding convention for Hook writing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892" y="7554881"/>
            <a:ext cx="6743214" cy="20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0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52006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React Memo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6" y="2436958"/>
            <a:ext cx="22485663" cy="205416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is a HOC (not Hook)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similar to </a:t>
            </a:r>
            <a:r>
              <a:rPr lang="en-US" dirty="0" err="1" smtClean="0"/>
              <a:t>PureComponent</a:t>
            </a:r>
            <a:r>
              <a:rPr lang="en-US" dirty="0" smtClean="0"/>
              <a:t> (Using </a:t>
            </a:r>
            <a:r>
              <a:rPr lang="en-US" dirty="0" err="1"/>
              <a:t>PureComponent</a:t>
            </a:r>
            <a:r>
              <a:rPr lang="en-US" dirty="0"/>
              <a:t> </a:t>
            </a:r>
            <a:r>
              <a:rPr lang="en-US" dirty="0" smtClean="0"/>
              <a:t>for Class component, </a:t>
            </a:r>
            <a:r>
              <a:rPr lang="en-US" dirty="0"/>
              <a:t>Using React </a:t>
            </a:r>
            <a:r>
              <a:rPr lang="en-US" dirty="0" smtClean="0"/>
              <a:t>memo for functional component)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00" y="4835449"/>
            <a:ext cx="17498429" cy="66517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69158" y="11957703"/>
            <a:ext cx="6893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View source code in Lesson_8_Resource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74364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52006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Memo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200151" y="1853104"/>
            <a:ext cx="8391321" cy="1825760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 smtClean="0"/>
              <a:t> Optimize </a:t>
            </a:r>
            <a:r>
              <a:rPr lang="en-US" sz="3000" dirty="0"/>
              <a:t>the </a:t>
            </a:r>
            <a:r>
              <a:rPr lang="en-US" sz="3000" dirty="0" smtClean="0"/>
              <a:t>calculation expensive function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/>
              <a:t> </a:t>
            </a:r>
            <a:r>
              <a:rPr lang="en-US" sz="3000" dirty="0" smtClean="0"/>
              <a:t>Example 1: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0" y="3678864"/>
            <a:ext cx="5778230" cy="8858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17" y="2832515"/>
            <a:ext cx="7742316" cy="9569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043" y="3292585"/>
            <a:ext cx="3650558" cy="416061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648450" y="6701177"/>
            <a:ext cx="1714500" cy="11811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043" y="7865601"/>
            <a:ext cx="3912337" cy="45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0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State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534943" y="2227340"/>
            <a:ext cx="17939306" cy="219637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Using state in functional component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000" dirty="0" smtClean="0"/>
              <a:t>Cannot merge state</a:t>
            </a:r>
            <a:endParaRPr lang="en-US" sz="3000" dirty="0"/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486" y="4871914"/>
            <a:ext cx="8971321" cy="5899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066" y="3433806"/>
            <a:ext cx="11814851" cy="73399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8989" y="11383510"/>
            <a:ext cx="4012637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Array </a:t>
            </a:r>
            <a:r>
              <a:rPr lang="en-US" b="0" i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Destructuring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802" y="10773719"/>
            <a:ext cx="1973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State hook</a:t>
            </a:r>
            <a:endParaRPr lang="en-US" b="0" dirty="0"/>
          </a:p>
        </p:txBody>
      </p:sp>
      <p:sp>
        <p:nvSpPr>
          <p:cNvPr id="7" name="Rectangle 6"/>
          <p:cNvSpPr/>
          <p:nvPr/>
        </p:nvSpPr>
        <p:spPr>
          <a:xfrm>
            <a:off x="15945656" y="10790251"/>
            <a:ext cx="3070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Class component</a:t>
            </a:r>
            <a:endParaRPr lang="en-US" b="0" dirty="0"/>
          </a:p>
        </p:txBody>
      </p:sp>
      <p:sp>
        <p:nvSpPr>
          <p:cNvPr id="9" name="Rectangle 8"/>
          <p:cNvSpPr/>
          <p:nvPr/>
        </p:nvSpPr>
        <p:spPr>
          <a:xfrm>
            <a:off x="8297708" y="11992276"/>
            <a:ext cx="6893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View source code in Lesson_8_Resource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27767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52006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Memo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200151" y="4849220"/>
            <a:ext cx="5764853" cy="890096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 smtClean="0"/>
              <a:t>Example 2:</a:t>
            </a:r>
          </a:p>
        </p:txBody>
      </p:sp>
      <p:sp>
        <p:nvSpPr>
          <p:cNvPr id="2" name="Rectangle 1"/>
          <p:cNvSpPr/>
          <p:nvPr/>
        </p:nvSpPr>
        <p:spPr>
          <a:xfrm>
            <a:off x="8673896" y="5739316"/>
            <a:ext cx="6724918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0" i="1" u="sng" dirty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https://</a:t>
            </a:r>
            <a:r>
              <a:rPr lang="en-US" b="0" i="1" u="sng" dirty="0" smtClean="0">
                <a:solidFill>
                  <a:srgbClr val="0563C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codesandbox.io/s/q87kznyp69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196910" y="7161160"/>
            <a:ext cx="5764853" cy="890096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 smtClean="0"/>
              <a:t>Example 3: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644" y="7928229"/>
            <a:ext cx="8792127" cy="4289707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6575899" y="3667631"/>
            <a:ext cx="10330774" cy="654689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sz="3000" i="1" dirty="0" smtClean="0"/>
              <a:t>pass to 1 function (to calculate) and 1 array dependencies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17" y="3079194"/>
            <a:ext cx="11697664" cy="4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23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Exercise 5: Memo Hook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50" y="6138216"/>
            <a:ext cx="12805243" cy="37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49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5939952" cy="9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Callback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171518" y="2170366"/>
            <a:ext cx="23183850" cy="8748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Similar to </a:t>
            </a:r>
            <a:r>
              <a:rPr lang="en-US" sz="4000" dirty="0" err="1" smtClean="0"/>
              <a:t>useMemo</a:t>
            </a:r>
            <a:r>
              <a:rPr lang="en-US" sz="4000" dirty="0" smtClean="0"/>
              <a:t>() </a:t>
            </a:r>
            <a:r>
              <a:rPr lang="en-US" sz="4000" dirty="0"/>
              <a:t>but prevents callback functions </a:t>
            </a:r>
            <a:r>
              <a:rPr lang="en-US" sz="4000" dirty="0" smtClean="0"/>
              <a:t>re-create when parent component re-render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7" y="3459993"/>
            <a:ext cx="9045904" cy="66601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13694" y="10198407"/>
            <a:ext cx="30909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Child component</a:t>
            </a:r>
            <a:endParaRPr lang="en-US" b="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019" y="3459993"/>
            <a:ext cx="6732849" cy="66601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57424" y="10160543"/>
            <a:ext cx="32960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</a:rPr>
              <a:t>Parent component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707" y="3459992"/>
            <a:ext cx="3796948" cy="4369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7244" y="3459993"/>
            <a:ext cx="3956424" cy="59126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38343" y="10861425"/>
            <a:ext cx="20650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i="1" dirty="0"/>
              <a:t>By default when the Parent Component re-render </a:t>
            </a:r>
            <a:r>
              <a:rPr lang="en-US" b="0" i="1" dirty="0" smtClean="0"/>
              <a:t>which will </a:t>
            </a:r>
            <a:r>
              <a:rPr lang="en-US" b="0" i="1" dirty="0"/>
              <a:t>re-render the arrow functions </a:t>
            </a:r>
            <a:endParaRPr lang="en-US" b="0" i="1" dirty="0" smtClean="0"/>
          </a:p>
          <a:p>
            <a:pPr marL="457200" indent="-457200" algn="l">
              <a:buFont typeface="Wingdings" panose="05000000000000000000" pitchFamily="2" charset="2"/>
              <a:buChar char="è"/>
            </a:pPr>
            <a:r>
              <a:rPr lang="en-US" b="0" i="1" dirty="0" smtClean="0"/>
              <a:t>references </a:t>
            </a:r>
            <a:r>
              <a:rPr lang="en-US" b="0" i="1" dirty="0"/>
              <a:t>pointing to the arrow function will change </a:t>
            </a:r>
            <a:r>
              <a:rPr lang="en-US" b="0" i="1" dirty="0" smtClean="0">
                <a:sym typeface="Wingdings" panose="05000000000000000000" pitchFamily="2" charset="2"/>
              </a:rPr>
              <a:t></a:t>
            </a:r>
            <a:r>
              <a:rPr lang="en-US" b="0" i="1" dirty="0" smtClean="0"/>
              <a:t> </a:t>
            </a:r>
            <a:r>
              <a:rPr lang="en-US" b="0" i="1" dirty="0"/>
              <a:t>leading to the props in the child component will change </a:t>
            </a:r>
            <a:endParaRPr lang="en-US" b="0" i="1" dirty="0" smtClean="0"/>
          </a:p>
          <a:p>
            <a:pPr marL="457200" indent="-457200" algn="l">
              <a:buFont typeface="Wingdings" panose="05000000000000000000" pitchFamily="2" charset="2"/>
              <a:buChar char="è"/>
            </a:pPr>
            <a:r>
              <a:rPr lang="en-US" b="0" i="1" dirty="0" smtClean="0"/>
              <a:t> </a:t>
            </a:r>
            <a:r>
              <a:rPr lang="en-US" b="0" i="1" dirty="0"/>
              <a:t>the child component is re-rendered (even </a:t>
            </a:r>
            <a:r>
              <a:rPr lang="en-US" b="0" i="1" dirty="0" smtClean="0"/>
              <a:t>used </a:t>
            </a:r>
            <a:r>
              <a:rPr lang="en-US" b="0" i="1" dirty="0" err="1"/>
              <a:t>PureComponent</a:t>
            </a:r>
            <a:r>
              <a:rPr lang="en-US" b="0" i="1" dirty="0"/>
              <a:t> or React Memo) </a:t>
            </a:r>
            <a:r>
              <a:rPr lang="en-US" b="0" i="1" dirty="0" smtClean="0">
                <a:sym typeface="Wingdings" panose="05000000000000000000" pitchFamily="2" charset="2"/>
              </a:rPr>
              <a:t></a:t>
            </a:r>
            <a:r>
              <a:rPr lang="en-US" b="0" i="1" dirty="0" smtClean="0"/>
              <a:t> </a:t>
            </a:r>
            <a:r>
              <a:rPr lang="en-US" b="0" i="1" dirty="0"/>
              <a:t>use callback to fix it</a:t>
            </a:r>
          </a:p>
        </p:txBody>
      </p:sp>
    </p:spTree>
    <p:extLst>
      <p:ext uri="{BB962C8B-B14F-4D97-AF65-F5344CB8AC3E}">
        <p14:creationId xmlns:p14="http://schemas.microsoft.com/office/powerpoint/2010/main" val="1387776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5939952" cy="9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Callback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371600" y="2268664"/>
            <a:ext cx="22485663" cy="205416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Using callback hook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694" y="3221822"/>
            <a:ext cx="6639906" cy="7072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787" y="3221822"/>
            <a:ext cx="4584990" cy="63222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9636" y="3221822"/>
            <a:ext cx="5139343" cy="69127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69158" y="11957703"/>
            <a:ext cx="6893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View source code in Lesson_8_Resource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7976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10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5939952" cy="9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Callback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371600" y="2268664"/>
            <a:ext cx="22485663" cy="434168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/>
              <a:t> Should do some heavy </a:t>
            </a:r>
            <a:r>
              <a:rPr lang="en-US" sz="3000" dirty="0" smtClean="0"/>
              <a:t>task </a:t>
            </a:r>
            <a:r>
              <a:rPr lang="en-US" sz="3000" dirty="0"/>
              <a:t>like: </a:t>
            </a:r>
            <a:endParaRPr lang="en-US" sz="3000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000" dirty="0"/>
              <a:t> </a:t>
            </a:r>
            <a:r>
              <a:rPr lang="en-US" sz="3000" dirty="0" smtClean="0"/>
              <a:t>Render chart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000" dirty="0" smtClean="0"/>
              <a:t> Animation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000" dirty="0" smtClean="0"/>
              <a:t>...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01" y="7138398"/>
            <a:ext cx="8566229" cy="4634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650" y="7138398"/>
            <a:ext cx="8228918" cy="46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0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067800" cy="78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Callback &amp; Memo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32" y="5238680"/>
            <a:ext cx="18590496" cy="30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76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7639050" cy="9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Reducer Function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371601" y="2268664"/>
            <a:ext cx="2266950" cy="58135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000" dirty="0"/>
              <a:t> </a:t>
            </a:r>
            <a:r>
              <a:rPr lang="en-US" sz="3000" dirty="0" smtClean="0"/>
              <a:t>Syntax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66" y="2907169"/>
            <a:ext cx="11708902" cy="49468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1" y="9090461"/>
            <a:ext cx="8920444" cy="1323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293" y="8151779"/>
            <a:ext cx="14645307" cy="33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0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7639050" cy="9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Reducer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371601" y="2268665"/>
            <a:ext cx="11175999" cy="367493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Similar to state hook, </a:t>
            </a:r>
            <a:r>
              <a:rPr lang="en-US" sz="4000" dirty="0"/>
              <a:t>manage complex </a:t>
            </a:r>
            <a:r>
              <a:rPr lang="en-US" sz="4000" dirty="0" smtClean="0"/>
              <a:t>state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Work </a:t>
            </a:r>
            <a:r>
              <a:rPr lang="en-US" sz="4000" dirty="0"/>
              <a:t>like Reduce </a:t>
            </a:r>
            <a:r>
              <a:rPr lang="en-US" sz="4000" dirty="0" smtClean="0"/>
              <a:t>Function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Syntax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29" y="6305537"/>
            <a:ext cx="12439840" cy="1670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14800" y="8236803"/>
            <a:ext cx="17399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/>
              <a:t>Callback </a:t>
            </a:r>
            <a:r>
              <a:rPr lang="en-US" i="1" dirty="0" smtClean="0"/>
              <a:t>function</a:t>
            </a:r>
            <a:r>
              <a:rPr lang="en-US" b="0" i="1" dirty="0" smtClean="0"/>
              <a:t>: Get </a:t>
            </a:r>
            <a:r>
              <a:rPr lang="en-US" b="0" i="1" dirty="0"/>
              <a:t>a state and an action and return a new </a:t>
            </a:r>
            <a:r>
              <a:rPr lang="en-US" b="0" i="1" dirty="0" smtClean="0"/>
              <a:t>state</a:t>
            </a:r>
          </a:p>
          <a:p>
            <a:pPr algn="l"/>
            <a:r>
              <a:rPr lang="en-US" i="1" dirty="0" err="1" smtClean="0"/>
              <a:t>userReducer</a:t>
            </a:r>
            <a:r>
              <a:rPr lang="en-US" i="1" dirty="0" smtClean="0"/>
              <a:t>():</a:t>
            </a:r>
            <a:r>
              <a:rPr lang="en-US" b="0" i="1" dirty="0" smtClean="0"/>
              <a:t>Take </a:t>
            </a:r>
            <a:r>
              <a:rPr lang="en-US" b="0" i="1" dirty="0"/>
              <a:t>in a callback and return the last state (accumulator) and dispatch function</a:t>
            </a:r>
          </a:p>
        </p:txBody>
      </p:sp>
    </p:spTree>
    <p:extLst>
      <p:ext uri="{BB962C8B-B14F-4D97-AF65-F5344CB8AC3E}">
        <p14:creationId xmlns:p14="http://schemas.microsoft.com/office/powerpoint/2010/main" val="1750407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7639050" cy="9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Reducer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371601" y="2268665"/>
            <a:ext cx="3860799" cy="93173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Example 1: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3432864"/>
            <a:ext cx="9920347" cy="65239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02791" y="10070813"/>
            <a:ext cx="1973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State hook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9" y="3432864"/>
            <a:ext cx="9370232" cy="65239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04171" y="10070813"/>
            <a:ext cx="2545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Reducer hook</a:t>
            </a:r>
            <a:endParaRPr lang="en-US" b="0" dirty="0"/>
          </a:p>
        </p:txBody>
      </p:sp>
      <p:sp>
        <p:nvSpPr>
          <p:cNvPr id="10" name="Rectangle 9"/>
          <p:cNvSpPr/>
          <p:nvPr/>
        </p:nvSpPr>
        <p:spPr>
          <a:xfrm>
            <a:off x="8469158" y="11957703"/>
            <a:ext cx="6893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View source code in Lesson_8_Resource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8541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State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6662977"/>
            <a:ext cx="17939306" cy="219637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Multiple State Hook</a:t>
            </a:r>
            <a:endParaRPr lang="en-US" sz="3000" dirty="0"/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83" y="2607171"/>
            <a:ext cx="3889799" cy="2313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838" y="2607171"/>
            <a:ext cx="3832535" cy="2313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35" y="8134937"/>
            <a:ext cx="10806345" cy="19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16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7639050" cy="9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Reducer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371601" y="2268665"/>
            <a:ext cx="3860799" cy="93173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Example 1:</a:t>
            </a:r>
          </a:p>
        </p:txBody>
      </p:sp>
      <p:sp>
        <p:nvSpPr>
          <p:cNvPr id="6" name="Rectangle 5"/>
          <p:cNvSpPr/>
          <p:nvPr/>
        </p:nvSpPr>
        <p:spPr>
          <a:xfrm>
            <a:off x="8839200" y="8373356"/>
            <a:ext cx="5245347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b="0" i="1" dirty="0">
                <a:latin typeface="Times New Roman" panose="02020603050405020304" pitchFamily="18" charset="0"/>
                <a:ea typeface="MS Mincho" panose="02020609040205080304" pitchFamily="49" charset="-128"/>
              </a:rPr>
              <a:t>dispatch(action) function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04" y="4218893"/>
            <a:ext cx="6075796" cy="3614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263" y="4218893"/>
            <a:ext cx="5677916" cy="34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16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7639050" cy="98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Reducer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371601" y="2268665"/>
            <a:ext cx="3860799" cy="93173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Example 2:</a:t>
            </a:r>
          </a:p>
        </p:txBody>
      </p:sp>
      <p:sp>
        <p:nvSpPr>
          <p:cNvPr id="6" name="Rectangle 5"/>
          <p:cNvSpPr/>
          <p:nvPr/>
        </p:nvSpPr>
        <p:spPr>
          <a:xfrm>
            <a:off x="8508459" y="11972590"/>
            <a:ext cx="5245347" cy="58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Action is object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368202"/>
            <a:ext cx="8741518" cy="8300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522" y="3368202"/>
            <a:ext cx="9879575" cy="830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57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Other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371601" y="2268665"/>
            <a:ext cx="5504687" cy="50655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Ref Hook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Layout Effect Hook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Debug Value Hook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90036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xmlns="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3" y="514346"/>
            <a:ext cx="12362997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129" y="1483842"/>
            <a:ext cx="8252983" cy="108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3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21821774" cy="47514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>
                <a:hlinkClick r:id="rId2"/>
              </a:rPr>
              <a:t>https://reactjs.org/docs/getting-started.html</a:t>
            </a:r>
            <a:r>
              <a:rPr lang="en-ID" dirty="0"/>
              <a:t> </a:t>
            </a:r>
            <a:endParaRPr lang="en-ID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 smtClean="0">
                <a:hlinkClick r:id="rId3"/>
              </a:rPr>
              <a:t>https</a:t>
            </a:r>
            <a:r>
              <a:rPr lang="en-ID" dirty="0">
                <a:hlinkClick r:id="rId3"/>
              </a:rPr>
              <a:t>://</a:t>
            </a:r>
            <a:r>
              <a:rPr lang="en-ID" dirty="0" smtClean="0">
                <a:hlinkClick r:id="rId3"/>
              </a:rPr>
              <a:t>www.javatpoint.com/reactjs-tutorial</a:t>
            </a:r>
            <a:endParaRPr lang="en-ID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www.udemy.com/course/react-the-complete-guide-incl-redux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8067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459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b="1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b="1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5853" y="2403108"/>
            <a:ext cx="8126090" cy="89135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Exercise 1: State Hook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563" y="5629103"/>
            <a:ext cx="10801761" cy="40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7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Effect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6" y="2436958"/>
            <a:ext cx="22440755" cy="675646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Run some code after </a:t>
            </a:r>
            <a:r>
              <a:rPr lang="en-US" dirty="0"/>
              <a:t>rendering (DOM changes</a:t>
            </a:r>
            <a:r>
              <a:rPr lang="en-US" dirty="0" smtClean="0"/>
              <a:t>)</a:t>
            </a:r>
          </a:p>
          <a:p>
            <a:pPr marL="889000" lvl="2" indent="0" hangingPunct="1">
              <a:buNone/>
            </a:pPr>
            <a:r>
              <a:rPr lang="en-US" sz="3000" dirty="0"/>
              <a:t>instead of </a:t>
            </a:r>
            <a:r>
              <a:rPr lang="en-US" sz="3000" dirty="0" err="1" smtClean="0"/>
              <a:t>componentDidMount</a:t>
            </a:r>
            <a:r>
              <a:rPr lang="en-US" sz="3000" dirty="0" smtClean="0"/>
              <a:t>(), </a:t>
            </a:r>
            <a:r>
              <a:rPr lang="en-US" sz="3000" dirty="0" err="1" smtClean="0"/>
              <a:t>componentDidUpdate</a:t>
            </a:r>
            <a:r>
              <a:rPr lang="en-US" sz="3000" dirty="0" smtClean="0"/>
              <a:t>() and </a:t>
            </a:r>
            <a:r>
              <a:rPr lang="en-US" sz="3000" dirty="0" err="1" smtClean="0"/>
              <a:t>componentWillUnmount</a:t>
            </a:r>
            <a:r>
              <a:rPr lang="en-US" sz="3000" dirty="0" smtClean="0"/>
              <a:t>()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props and state are accessible</a:t>
            </a:r>
          </a:p>
        </p:txBody>
      </p:sp>
    </p:spTree>
    <p:extLst>
      <p:ext uri="{BB962C8B-B14F-4D97-AF65-F5344CB8AC3E}">
        <p14:creationId xmlns:p14="http://schemas.microsoft.com/office/powerpoint/2010/main" val="316636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Effect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9"/>
            <a:ext cx="5877793" cy="160164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Lifecycle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3441512"/>
            <a:ext cx="10483850" cy="8496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146" y="3460562"/>
            <a:ext cx="9426254" cy="6103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9158" y="11957703"/>
            <a:ext cx="6893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View source code in Lesson_8_Resource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7830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55897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Effect Hook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742207" y="2436959"/>
            <a:ext cx="5877793" cy="160164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Lifecycle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580" y="3860802"/>
            <a:ext cx="20917420" cy="6406782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8813800" y="10591800"/>
            <a:ext cx="10922000" cy="2108200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en-US" sz="3000" i="1" dirty="0" smtClean="0"/>
              <a:t> </a:t>
            </a:r>
            <a:endParaRPr lang="en-US" sz="3000" i="1" dirty="0"/>
          </a:p>
          <a:p>
            <a:pPr marL="0" indent="0" hangingPunct="1">
              <a:buNone/>
            </a:pPr>
            <a:endParaRPr lang="en-US" sz="3000" i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7304198" y="11049900"/>
            <a:ext cx="1061220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/>
              <a:t>Run </a:t>
            </a:r>
            <a:r>
              <a:rPr lang="en-US" i="1" dirty="0"/>
              <a:t>after</a:t>
            </a:r>
            <a:r>
              <a:rPr lang="en-US" b="0" i="1" dirty="0"/>
              <a:t> </a:t>
            </a:r>
            <a:r>
              <a:rPr lang="en-US" b="0" i="1" dirty="0" err="1"/>
              <a:t>componentDidMount</a:t>
            </a:r>
            <a:r>
              <a:rPr lang="en-US" b="0" i="1" dirty="0"/>
              <a:t>(), </a:t>
            </a:r>
            <a:r>
              <a:rPr lang="en-US" b="0" i="1" dirty="0" err="1"/>
              <a:t>componentDidUpdate</a:t>
            </a:r>
            <a:r>
              <a:rPr lang="en-US" b="0" i="1" dirty="0"/>
              <a:t>() </a:t>
            </a:r>
          </a:p>
          <a:p>
            <a:pPr algn="l"/>
            <a:r>
              <a:rPr lang="en-US" b="0" i="1" dirty="0"/>
              <a:t>Run </a:t>
            </a:r>
            <a:r>
              <a:rPr lang="en-US" i="1" dirty="0"/>
              <a:t>before</a:t>
            </a:r>
            <a:r>
              <a:rPr lang="en-US" b="0" i="1" dirty="0"/>
              <a:t> </a:t>
            </a:r>
            <a:r>
              <a:rPr lang="en-US" b="0" i="1" dirty="0" err="1" smtClean="0"/>
              <a:t>componentWillUnmount</a:t>
            </a:r>
            <a:r>
              <a:rPr lang="en-US" b="0" i="1" dirty="0"/>
              <a:t>()</a:t>
            </a:r>
            <a:endParaRPr lang="en-US" b="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909734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29227</TotalTime>
  <Words>899</Words>
  <Application>Microsoft Office PowerPoint</Application>
  <PresentationFormat>Custom</PresentationFormat>
  <Paragraphs>201</Paragraphs>
  <Slides>55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Calibri</vt:lpstr>
      <vt:lpstr>Courier New</vt:lpstr>
      <vt:lpstr>Meiryo</vt:lpstr>
      <vt:lpstr>MS Mincho</vt:lpstr>
      <vt:lpstr>Tahoma</vt:lpstr>
      <vt:lpstr>Times New Roman</vt:lpstr>
      <vt:lpstr>Wingdings</vt:lpstr>
      <vt:lpstr>White</vt:lpstr>
      <vt:lpstr>Bitmap Image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account</cp:lastModifiedBy>
  <cp:revision>3712</cp:revision>
  <cp:lastPrinted>2019-09-17T11:00:25Z</cp:lastPrinted>
  <dcterms:modified xsi:type="dcterms:W3CDTF">2022-05-13T13:13:05Z</dcterms:modified>
  <cp:category/>
</cp:coreProperties>
</file>